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sldIdLst>
    <p:sldId id="256" r:id="rId2"/>
    <p:sldId id="262" r:id="rId3"/>
    <p:sldId id="257" r:id="rId4"/>
    <p:sldId id="260" r:id="rId5"/>
    <p:sldId id="261" r:id="rId6"/>
    <p:sldId id="270" r:id="rId7"/>
    <p:sldId id="271" r:id="rId8"/>
    <p:sldId id="272" r:id="rId9"/>
    <p:sldId id="264" r:id="rId10"/>
    <p:sldId id="258" r:id="rId11"/>
    <p:sldId id="267" r:id="rId12"/>
    <p:sldId id="268" r:id="rId13"/>
    <p:sldId id="269" r:id="rId14"/>
    <p:sldId id="259" r:id="rId15"/>
    <p:sldId id="265" r:id="rId16"/>
    <p:sldId id="266" r:id="rId17"/>
    <p:sldId id="273" r:id="rId18"/>
    <p:sldId id="274" r:id="rId19"/>
    <p:sldId id="275" r:id="rId20"/>
    <p:sldId id="277" r:id="rId21"/>
    <p:sldId id="276" r:id="rId22"/>
    <p:sldId id="278" r:id="rId23"/>
    <p:sldId id="279" r:id="rId24"/>
    <p:sldId id="280" r:id="rId25"/>
    <p:sldId id="282" r:id="rId26"/>
    <p:sldId id="281" r:id="rId27"/>
    <p:sldId id="283" r:id="rId28"/>
    <p:sldId id="284" r:id="rId29"/>
    <p:sldId id="285" r:id="rId30"/>
    <p:sldId id="286" r:id="rId31"/>
    <p:sldId id="287" r:id="rId32"/>
    <p:sldId id="26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8" autoAdjust="0"/>
    <p:restoredTop sz="94660"/>
  </p:normalViewPr>
  <p:slideViewPr>
    <p:cSldViewPr snapToGrid="0">
      <p:cViewPr varScale="1">
        <p:scale>
          <a:sx n="41" d="100"/>
          <a:sy n="41" d="100"/>
        </p:scale>
        <p:origin x="72" y="1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Medien als Informationsquellen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Internet</c:v>
                </c:pt>
              </c:strCache>
            </c:strRef>
          </c:tx>
          <c:spPr>
            <a:ln w="50800" cap="rnd" cmpd="sng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76200">
                <a:solidFill>
                  <a:schemeClr val="accent1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Tabelle1!$B$2:$B$10</c:f>
              <c:numCache>
                <c:formatCode>General</c:formatCode>
                <c:ptCount val="9"/>
                <c:pt idx="0">
                  <c:v>28</c:v>
                </c:pt>
                <c:pt idx="1">
                  <c:v>37</c:v>
                </c:pt>
                <c:pt idx="2">
                  <c:v>43</c:v>
                </c:pt>
                <c:pt idx="3">
                  <c:v>51</c:v>
                </c:pt>
                <c:pt idx="4">
                  <c:v>57</c:v>
                </c:pt>
                <c:pt idx="5">
                  <c:v>61</c:v>
                </c:pt>
                <c:pt idx="6">
                  <c:v>62</c:v>
                </c:pt>
                <c:pt idx="7">
                  <c:v>64</c:v>
                </c:pt>
                <c:pt idx="8">
                  <c:v>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4F-41DA-8A67-A619A51D9D9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Fernsehen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Tabelle1!$C$2:$C$10</c:f>
              <c:numCache>
                <c:formatCode>General</c:formatCode>
                <c:ptCount val="9"/>
                <c:pt idx="0">
                  <c:v>73</c:v>
                </c:pt>
                <c:pt idx="1">
                  <c:v>73</c:v>
                </c:pt>
                <c:pt idx="2">
                  <c:v>69</c:v>
                </c:pt>
                <c:pt idx="3">
                  <c:v>64</c:v>
                </c:pt>
                <c:pt idx="4">
                  <c:v>63</c:v>
                </c:pt>
                <c:pt idx="5">
                  <c:v>62</c:v>
                </c:pt>
                <c:pt idx="6">
                  <c:v>62</c:v>
                </c:pt>
                <c:pt idx="7">
                  <c:v>62</c:v>
                </c:pt>
                <c:pt idx="8">
                  <c:v>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4F-41DA-8A67-A619A51D9D9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Zeitungen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Tabelle1!$D$2:$D$10</c:f>
              <c:numCache>
                <c:formatCode>General</c:formatCode>
                <c:ptCount val="9"/>
                <c:pt idx="0">
                  <c:v>61</c:v>
                </c:pt>
                <c:pt idx="1">
                  <c:v>60</c:v>
                </c:pt>
                <c:pt idx="2">
                  <c:v>53</c:v>
                </c:pt>
                <c:pt idx="3">
                  <c:v>50</c:v>
                </c:pt>
                <c:pt idx="4">
                  <c:v>49</c:v>
                </c:pt>
                <c:pt idx="5">
                  <c:v>48</c:v>
                </c:pt>
                <c:pt idx="6">
                  <c:v>48</c:v>
                </c:pt>
                <c:pt idx="7">
                  <c:v>47</c:v>
                </c:pt>
                <c:pt idx="8">
                  <c:v>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4F-41DA-8A67-A619A51D9D9D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Zeitschriften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Tabelle1!$E$2:$E$10</c:f>
              <c:numCache>
                <c:formatCode>General</c:formatCode>
                <c:ptCount val="9"/>
                <c:pt idx="0">
                  <c:v>44</c:v>
                </c:pt>
                <c:pt idx="1">
                  <c:v>43</c:v>
                </c:pt>
                <c:pt idx="2">
                  <c:v>40</c:v>
                </c:pt>
                <c:pt idx="3">
                  <c:v>38</c:v>
                </c:pt>
                <c:pt idx="4">
                  <c:v>37</c:v>
                </c:pt>
                <c:pt idx="5">
                  <c:v>35</c:v>
                </c:pt>
                <c:pt idx="6">
                  <c:v>35</c:v>
                </c:pt>
                <c:pt idx="7">
                  <c:v>34</c:v>
                </c:pt>
                <c:pt idx="8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F4F-41DA-8A67-A619A51D9D9D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Radio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Tabelle1!$F$2:$F$10</c:f>
              <c:numCache>
                <c:formatCode>General</c:formatCode>
                <c:ptCount val="9"/>
                <c:pt idx="0">
                  <c:v>32</c:v>
                </c:pt>
                <c:pt idx="1">
                  <c:v>34</c:v>
                </c:pt>
                <c:pt idx="2">
                  <c:v>32</c:v>
                </c:pt>
                <c:pt idx="3">
                  <c:v>30</c:v>
                </c:pt>
                <c:pt idx="4">
                  <c:v>29</c:v>
                </c:pt>
                <c:pt idx="5">
                  <c:v>29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4F-41DA-8A67-A619A51D9D9D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Spezifische Zeitschriften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Tabelle1!$G$2:$G$10</c:f>
              <c:numCache>
                <c:formatCode>General</c:formatCode>
                <c:ptCount val="9"/>
                <c:pt idx="0">
                  <c:v>26</c:v>
                </c:pt>
                <c:pt idx="1">
                  <c:v>24</c:v>
                </c:pt>
                <c:pt idx="2">
                  <c:v>23</c:v>
                </c:pt>
                <c:pt idx="3">
                  <c:v>23</c:v>
                </c:pt>
                <c:pt idx="4">
                  <c:v>22</c:v>
                </c:pt>
                <c:pt idx="5">
                  <c:v>20</c:v>
                </c:pt>
                <c:pt idx="6">
                  <c:v>20</c:v>
                </c:pt>
                <c:pt idx="7">
                  <c:v>19</c:v>
                </c:pt>
                <c:pt idx="8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F4F-41DA-8A67-A619A51D9D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3014920"/>
        <c:axId val="703016232"/>
      </c:lineChart>
      <c:catAx>
        <c:axId val="703014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3016232"/>
        <c:crosses val="autoZero"/>
        <c:auto val="1"/>
        <c:lblAlgn val="ctr"/>
        <c:lblOffset val="100"/>
        <c:noMultiLvlLbl val="0"/>
      </c:catAx>
      <c:valAx>
        <c:axId val="70301623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3014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81100783597702464"/>
          <c:y val="0.22686608119157825"/>
          <c:w val="0.17812259880558409"/>
          <c:h val="0.77280873147523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Internet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Anteil der Nutzer in %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6.6252473347590699E-2"/>
                  <c:y val="4.08609949399472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3925968332772022E-2"/>
                      <c:h val="9.809557428083040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9F0-4A77-93C5-03C40714A7EB}"/>
                </c:ext>
              </c:extLst>
            </c:dLbl>
            <c:dLbl>
              <c:idx val="1"/>
              <c:layout>
                <c:manualLayout>
                  <c:x val="-5.837583007302876E-2"/>
                  <c:y val="4.08609949399472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D9F0-4A77-93C5-03C40714A7EB}"/>
                </c:ext>
              </c:extLst>
            </c:dLbl>
            <c:dLbl>
              <c:idx val="2"/>
              <c:layout>
                <c:manualLayout>
                  <c:x val="-5.9306972695408348E-2"/>
                  <c:y val="4.086099493994726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D9F0-4A77-93C5-03C40714A7EB}"/>
                </c:ext>
              </c:extLst>
            </c:dLbl>
            <c:dLbl>
              <c:idx val="3"/>
              <c:layout>
                <c:manualLayout>
                  <c:x val="-5.9168175614372896E-2"/>
                  <c:y val="4.08609949399472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F0-4A77-93C5-03C40714A7EB}"/>
                </c:ext>
              </c:extLst>
            </c:dLbl>
            <c:dLbl>
              <c:idx val="4"/>
              <c:layout>
                <c:manualLayout>
                  <c:x val="-3.5647716979272784E-2"/>
                  <c:y val="4.669827993136823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9F0-4A77-93C5-03C40714A7EB}"/>
                </c:ext>
              </c:extLst>
            </c:dLbl>
            <c:dLbl>
              <c:idx val="5"/>
              <c:layout>
                <c:manualLayout>
                  <c:x val="-6.6252473347590699E-2"/>
                  <c:y val="3.502370994852612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9299398964923509E-2"/>
                      <c:h val="6.307186433230423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9F0-4A77-93C5-03C40714A7EB}"/>
                </c:ext>
              </c:extLst>
            </c:dLbl>
            <c:dLbl>
              <c:idx val="6"/>
              <c:layout>
                <c:manualLayout>
                  <c:x val="-6.0000958100585623E-2"/>
                  <c:y val="3.502370994852617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9F0-4A77-93C5-03C40714A7EB}"/>
                </c:ext>
              </c:extLst>
            </c:dLbl>
            <c:dLbl>
              <c:idx val="7"/>
              <c:layout>
                <c:manualLayout>
                  <c:x val="-5.229844869671909E-2"/>
                  <c:y val="3.502370994852612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9F0-4A77-93C5-03C40714A7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noFill/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41.7</c:v>
                </c:pt>
                <c:pt idx="1">
                  <c:v>52.7</c:v>
                </c:pt>
                <c:pt idx="2">
                  <c:v>58.2</c:v>
                </c:pt>
                <c:pt idx="3">
                  <c:v>65.099999999999994</c:v>
                </c:pt>
                <c:pt idx="4">
                  <c:v>72</c:v>
                </c:pt>
                <c:pt idx="5">
                  <c:v>75.599999999999994</c:v>
                </c:pt>
                <c:pt idx="6">
                  <c:v>76.8</c:v>
                </c:pt>
                <c:pt idx="7">
                  <c:v>77.599999999999994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00-4312-B48F-72D5F2F323D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05662336"/>
        <c:axId val="705665288"/>
      </c:lineChart>
      <c:catAx>
        <c:axId val="705662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5665288"/>
        <c:crosses val="autoZero"/>
        <c:auto val="1"/>
        <c:lblAlgn val="ctr"/>
        <c:lblOffset val="100"/>
        <c:noMultiLvlLbl val="0"/>
      </c:catAx>
      <c:valAx>
        <c:axId val="70566528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05662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Nutzung in Minuten pro Tag im Durschnitt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5.8873517857192498E-2"/>
                  <c:y val="3.239264054046784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FAC-4BFA-BF77-387EAADF9F65}"/>
                </c:ext>
              </c:extLst>
            </c:dLbl>
            <c:dLbl>
              <c:idx val="1"/>
              <c:layout>
                <c:manualLayout>
                  <c:x val="-4.9373190444554509E-2"/>
                  <c:y val="2.94478550367889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AC-4BFA-BF77-387EAADF9F65}"/>
                </c:ext>
              </c:extLst>
            </c:dLbl>
            <c:dLbl>
              <c:idx val="2"/>
              <c:layout>
                <c:manualLayout>
                  <c:x val="-5.2916156552879026E-2"/>
                  <c:y val="3.82822115478255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AC-4BFA-BF77-387EAADF9F65}"/>
                </c:ext>
              </c:extLst>
            </c:dLbl>
            <c:dLbl>
              <c:idx val="3"/>
              <c:layout>
                <c:manualLayout>
                  <c:x val="-4.7286604991047372E-2"/>
                  <c:y val="4.12269970515044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AC-4BFA-BF77-387EAADF9F65}"/>
                </c:ext>
              </c:extLst>
            </c:dLbl>
            <c:dLbl>
              <c:idx val="4"/>
              <c:layout>
                <c:manualLayout>
                  <c:x val="-5.1302323974507479E-2"/>
                  <c:y val="4.122699705150453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AC-4BFA-BF77-387EAADF9F65}"/>
                </c:ext>
              </c:extLst>
            </c:dLbl>
            <c:dLbl>
              <c:idx val="5"/>
              <c:layout>
                <c:manualLayout>
                  <c:x val="-5.231096933598979E-2"/>
                  <c:y val="4.417178255518342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AC-4BFA-BF77-387EAADF9F65}"/>
                </c:ext>
              </c:extLst>
            </c:dLbl>
            <c:dLbl>
              <c:idx val="6"/>
              <c:layout>
                <c:manualLayout>
                  <c:x val="-5.8955321378635447E-2"/>
                  <c:y val="3.82822115478256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AC-4BFA-BF77-387EAADF9F65}"/>
                </c:ext>
              </c:extLst>
            </c:dLbl>
            <c:dLbl>
              <c:idx val="7"/>
              <c:layout>
                <c:manualLayout>
                  <c:x val="-5.5653794789910081E-2"/>
                  <c:y val="3.82822115478256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AC-4BFA-BF77-387EAADF9F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35</c:v>
                </c:pt>
                <c:pt idx="1">
                  <c:v>43</c:v>
                </c:pt>
                <c:pt idx="2">
                  <c:v>48</c:v>
                </c:pt>
                <c:pt idx="3">
                  <c:v>58</c:v>
                </c:pt>
                <c:pt idx="4">
                  <c:v>77</c:v>
                </c:pt>
                <c:pt idx="5">
                  <c:v>83</c:v>
                </c:pt>
                <c:pt idx="6">
                  <c:v>111</c:v>
                </c:pt>
                <c:pt idx="7">
                  <c:v>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AB-476B-BF67-BE2A462C682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24322080"/>
        <c:axId val="733119784"/>
      </c:lineChart>
      <c:catAx>
        <c:axId val="42432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33119784"/>
        <c:crosses val="autoZero"/>
        <c:auto val="1"/>
        <c:lblAlgn val="ctr"/>
        <c:lblOffset val="100"/>
        <c:noMultiLvlLbl val="0"/>
      </c:catAx>
      <c:valAx>
        <c:axId val="7331197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2432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  <a:p>
            <a:pPr>
              <a:defRPr/>
            </a:pPr>
            <a:endParaRPr lang="en-US"/>
          </a:p>
        </c:rich>
      </c:tx>
      <c:layout>
        <c:manualLayout>
          <c:xMode val="edge"/>
          <c:yMode val="edge"/>
          <c:x val="5.5389754691022169E-2"/>
          <c:y val="5.548266467654504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explosion val="12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EAD-4EB5-A885-A3FEAED56246}"/>
              </c:ext>
            </c:extLst>
          </c:dPt>
          <c:dPt>
            <c:idx val="1"/>
            <c:bubble3D val="0"/>
            <c:explosion val="14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DEAD-4EB5-A885-A3FEAED56246}"/>
              </c:ext>
            </c:extLst>
          </c:dPt>
          <c:dPt>
            <c:idx val="2"/>
            <c:bubble3D val="0"/>
            <c:explosion val="13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EAD-4EB5-A885-A3FEAED56246}"/>
              </c:ext>
            </c:extLst>
          </c:dPt>
          <c:dPt>
            <c:idx val="3"/>
            <c:bubble3D val="0"/>
            <c:explosion val="13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DEAD-4EB5-A885-A3FEAED56246}"/>
              </c:ext>
            </c:extLst>
          </c:dPt>
          <c:dPt>
            <c:idx val="4"/>
            <c:bubble3D val="0"/>
            <c:explosion val="26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EAD-4EB5-A885-A3FEAED56246}"/>
              </c:ext>
            </c:extLst>
          </c:dPt>
          <c:dPt>
            <c:idx val="5"/>
            <c:bubble3D val="0"/>
            <c:explosion val="14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DEAD-4EB5-A885-A3FEAED5624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DEAD-4EB5-A885-A3FEAED5624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6-DEAD-4EB5-A885-A3FEAED5624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DEAD-4EB5-A885-A3FEAED5624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DEAD-4EB5-A885-A3FEAED5624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DEAD-4EB5-A885-A3FEAED56246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DEAD-4EB5-A885-A3FEAED56246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Tabelle1!$A$2:$A$7</c:f>
              <c:strCache>
                <c:ptCount val="6"/>
                <c:pt idx="0">
                  <c:v>Nur E-Books</c:v>
                </c:pt>
                <c:pt idx="1">
                  <c:v>Eher E-Books</c:v>
                </c:pt>
                <c:pt idx="2">
                  <c:v>Beides gleich oft</c:v>
                </c:pt>
                <c:pt idx="3">
                  <c:v>Eher gedruckte Bücher</c:v>
                </c:pt>
                <c:pt idx="4">
                  <c:v>Nur gedrückte Bücher</c:v>
                </c:pt>
                <c:pt idx="5">
                  <c:v>Weiß nicht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0.2</c:v>
                </c:pt>
                <c:pt idx="1">
                  <c:v>0.9</c:v>
                </c:pt>
                <c:pt idx="2">
                  <c:v>1.2</c:v>
                </c:pt>
                <c:pt idx="3">
                  <c:v>2.4</c:v>
                </c:pt>
                <c:pt idx="4">
                  <c:v>4.3</c:v>
                </c:pt>
                <c:pt idx="5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AD-4EB5-A885-A3FEAED56246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Das Alter von Nutzern</a:t>
            </a:r>
            <a:r>
              <a:rPr lang="de-DE" baseline="0" dirty="0"/>
              <a:t> </a:t>
            </a:r>
            <a:r>
              <a:rPr lang="de-DE" dirty="0"/>
              <a:t>von Streaming Diensten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14-29 Jahre</c:v>
                </c:pt>
                <c:pt idx="1">
                  <c:v>30-49 Jahre</c:v>
                </c:pt>
                <c:pt idx="2">
                  <c:v>50-64 Jahre</c:v>
                </c:pt>
                <c:pt idx="3">
                  <c:v>65 Jahre und älter</c:v>
                </c:pt>
              </c:strCache>
            </c:strRef>
          </c:cat>
          <c:val>
            <c:numRef>
              <c:f>Tabelle1!$B$2:$B$5</c:f>
              <c:numCache>
                <c:formatCode>0%</c:formatCode>
                <c:ptCount val="4"/>
                <c:pt idx="0">
                  <c:v>0.92</c:v>
                </c:pt>
                <c:pt idx="1">
                  <c:v>0.91</c:v>
                </c:pt>
                <c:pt idx="2">
                  <c:v>0.63</c:v>
                </c:pt>
                <c:pt idx="3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BA-42A1-8B11-D919F63484F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74395368"/>
        <c:axId val="174402584"/>
      </c:barChart>
      <c:catAx>
        <c:axId val="174395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4402584"/>
        <c:crosses val="autoZero"/>
        <c:auto val="1"/>
        <c:lblAlgn val="ctr"/>
        <c:lblOffset val="100"/>
        <c:noMultiLvlLbl val="0"/>
      </c:catAx>
      <c:valAx>
        <c:axId val="1744025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74395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Welche Endgeräte werden für Videostreams genutzt?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PC/Laptop</c:v>
                </c:pt>
                <c:pt idx="1">
                  <c:v>Fernsehgerät /SmartTV</c:v>
                </c:pt>
                <c:pt idx="2">
                  <c:v>Smartphone</c:v>
                </c:pt>
                <c:pt idx="3">
                  <c:v>Tablet 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73</c:v>
                </c:pt>
                <c:pt idx="1">
                  <c:v>71</c:v>
                </c:pt>
                <c:pt idx="2">
                  <c:v>64</c:v>
                </c:pt>
                <c:pt idx="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75-4F10-8CA0-39F7CAB594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366138856"/>
        <c:axId val="366139184"/>
      </c:barChart>
      <c:catAx>
        <c:axId val="366138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66139184"/>
        <c:crosses val="autoZero"/>
        <c:auto val="1"/>
        <c:lblAlgn val="ctr"/>
        <c:lblOffset val="100"/>
        <c:noMultiLvlLbl val="0"/>
      </c:catAx>
      <c:valAx>
        <c:axId val="366139184"/>
        <c:scaling>
          <c:orientation val="minMax"/>
          <c:max val="100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6138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0.00813</cdr:x>
      <cdr:y>0.04576</cdr:y>
    </cdr:from>
    <cdr:to>
      <cdr:x>0.0942</cdr:x>
      <cdr:y>0.11223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85531" y="199118"/>
          <a:ext cx="905069" cy="2892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DE" sz="1100" b="1" dirty="0"/>
            <a:t>%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15.11.2016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73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15.11.2016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2213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15.11.2016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1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15.11.2016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0714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15.11.2016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097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15.11.2016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388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15.11.2016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069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15.11.2016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253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15.11.2016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50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15.11.2016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14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15.11.2016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75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15.11.2016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4275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15.11.2016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55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15.11.2016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207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15.11.2016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02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15.11.2016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2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t>15.11.2016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13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E3B47D-FC20-4E99-B7E2-718699ECBB23}" type="datetimeFigureOut">
              <a:rPr lang="de-DE" smtClean="0"/>
              <a:t>15.11.2016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C0AD93F-B434-4D00-A1E3-AAD88B1115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Medienwandel im 21.Jahrhundert </a:t>
            </a:r>
            <a:b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Eine Bestandsaufnahme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291848"/>
            <a:ext cx="9144000" cy="1655762"/>
          </a:xfrm>
        </p:spPr>
        <p:txBody>
          <a:bodyPr>
            <a:normAutofit/>
          </a:bodyPr>
          <a:lstStyle/>
          <a:p>
            <a:r>
              <a:rPr lang="de-DE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 Veränderung der Mediennutzung</a:t>
            </a:r>
          </a:p>
        </p:txBody>
      </p:sp>
    </p:spTree>
    <p:extLst>
      <p:ext uri="{BB962C8B-B14F-4D97-AF65-F5344CB8AC3E}">
        <p14:creationId xmlns:p14="http://schemas.microsoft.com/office/powerpoint/2010/main" val="161477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49627" y="9071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Bücher </a:t>
            </a:r>
            <a:r>
              <a:rPr lang="de-DE" sz="2600" dirty="0">
                <a:sym typeface="Wingdings" panose="05000000000000000000" pitchFamily="2" charset="2"/>
              </a:rPr>
              <a:t>              E-Books</a:t>
            </a:r>
            <a:endParaRPr lang="de-DE" sz="2600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8626591"/>
              </p:ext>
            </p:extLst>
          </p:nvPr>
        </p:nvGraphicFramePr>
        <p:xfrm>
          <a:off x="1484313" y="1843313"/>
          <a:ext cx="10018712" cy="3947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Gerade Verbindung mit Pfeil 4"/>
          <p:cNvCxnSpPr/>
          <p:nvPr/>
        </p:nvCxnSpPr>
        <p:spPr>
          <a:xfrm>
            <a:off x="6043288" y="1269996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520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744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131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6276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554174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</a:t>
            </a:r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5893633" y="1325111"/>
            <a:ext cx="749041" cy="12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305690"/>
              </p:ext>
            </p:extLst>
          </p:nvPr>
        </p:nvGraphicFramePr>
        <p:xfrm>
          <a:off x="1674218" y="2283471"/>
          <a:ext cx="8697686" cy="349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8843">
                  <a:extLst>
                    <a:ext uri="{9D8B030D-6E8A-4147-A177-3AD203B41FA5}">
                      <a16:colId xmlns:a16="http://schemas.microsoft.com/office/drawing/2014/main" val="238879895"/>
                    </a:ext>
                  </a:extLst>
                </a:gridCol>
                <a:gridCol w="4348843">
                  <a:extLst>
                    <a:ext uri="{9D8B030D-6E8A-4147-A177-3AD203B41FA5}">
                      <a16:colId xmlns:a16="http://schemas.microsoft.com/office/drawing/2014/main" val="79224440"/>
                    </a:ext>
                  </a:extLst>
                </a:gridCol>
              </a:tblGrid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Physische Medien (</a:t>
                      </a:r>
                      <a:r>
                        <a:rPr lang="de-DE" dirty="0" err="1"/>
                        <a:t>DVD´s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BD´s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Streaming Dienste (Amazon Video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Netflix</a:t>
                      </a:r>
                      <a:r>
                        <a:rPr lang="de-DE" baseline="0" dirty="0"/>
                        <a:t>)</a:t>
                      </a:r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637280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Sinkender Umsatz wird erwartet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Boom</a:t>
                      </a:r>
                      <a:r>
                        <a:rPr lang="de-DE" baseline="0" dirty="0"/>
                        <a:t> im Jahre 2006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4782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Trend              zugunsten Streamingdiensten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PC/Laptop und Smart </a:t>
                      </a:r>
                      <a:r>
                        <a:rPr lang="de-DE" dirty="0" err="1"/>
                        <a:t>TV´s</a:t>
                      </a:r>
                      <a:r>
                        <a:rPr lang="de-DE" dirty="0"/>
                        <a:t>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465369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Rückgang von Videotheken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Beliebt</a:t>
                      </a:r>
                      <a:r>
                        <a:rPr lang="de-DE" baseline="0" dirty="0"/>
                        <a:t> bei der jüngeren Generation </a:t>
                      </a:r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074533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2015:</a:t>
                      </a:r>
                      <a:r>
                        <a:rPr lang="de-DE" baseline="0" dirty="0"/>
                        <a:t> BD 28,8 Mio.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/>
                        <a:t>            DVD 71,5 Mio.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2005 1      Mio.€       Umsatz  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 580 Mio. €      Umsatz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952554"/>
                  </a:ext>
                </a:extLst>
              </a:tr>
            </a:tbl>
          </a:graphicData>
        </a:graphic>
      </p:graphicFrame>
      <p:cxnSp>
        <p:nvCxnSpPr>
          <p:cNvPr id="8" name="Gerade Verbindung mit Pfeil 7"/>
          <p:cNvCxnSpPr/>
          <p:nvPr/>
        </p:nvCxnSpPr>
        <p:spPr>
          <a:xfrm flipV="1">
            <a:off x="2396303" y="3758224"/>
            <a:ext cx="511110" cy="93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Datenträgern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214061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027095"/>
              </p:ext>
            </p:extLst>
          </p:nvPr>
        </p:nvGraphicFramePr>
        <p:xfrm>
          <a:off x="1484312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Datenträgern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77318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Datenträgern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graphicFrame>
        <p:nvGraphicFramePr>
          <p:cNvPr id="9" name="Inhaltsplatzhalt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7147196"/>
              </p:ext>
            </p:extLst>
          </p:nvPr>
        </p:nvGraphicFramePr>
        <p:xfrm>
          <a:off x="1484313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0" name="Gerade Verbindung mit Pfeil 9"/>
          <p:cNvCxnSpPr/>
          <p:nvPr/>
        </p:nvCxnSpPr>
        <p:spPr>
          <a:xfrm>
            <a:off x="5803425" y="1349022"/>
            <a:ext cx="823686" cy="1062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802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Nachteile von Datenträgern</a:t>
            </a:r>
          </a:p>
          <a:p>
            <a:r>
              <a:rPr lang="de-DE" dirty="0"/>
              <a:t>Vorteile von Streaming</a:t>
            </a:r>
          </a:p>
          <a:p>
            <a:endParaRPr lang="de-DE" dirty="0"/>
          </a:p>
          <a:p>
            <a:r>
              <a:rPr lang="de-DE" dirty="0"/>
              <a:t>Vorteile von Datenträgern</a:t>
            </a:r>
          </a:p>
          <a:p>
            <a:r>
              <a:rPr lang="de-DE" dirty="0"/>
              <a:t>Nachteile von Streaming Diensten</a:t>
            </a:r>
          </a:p>
          <a:p>
            <a:endParaRPr lang="de-DE" dirty="0"/>
          </a:p>
          <a:p>
            <a:r>
              <a:rPr lang="de-DE" dirty="0"/>
              <a:t>Fazit und Zukunftsaussicht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Überblick</a:t>
            </a:r>
            <a:br>
              <a:rPr lang="de-DE" dirty="0"/>
            </a:br>
            <a:r>
              <a:rPr lang="de-DE" sz="2000" dirty="0"/>
              <a:t>Datenträgern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594247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Haltbarkeit</a:t>
            </a:r>
          </a:p>
          <a:p>
            <a:r>
              <a:rPr lang="de-DE" dirty="0"/>
              <a:t>Kapazität</a:t>
            </a:r>
          </a:p>
          <a:p>
            <a:r>
              <a:rPr lang="de-DE" dirty="0"/>
              <a:t>Kopierschutz</a:t>
            </a:r>
          </a:p>
          <a:p>
            <a:r>
              <a:rPr lang="de-DE" dirty="0"/>
              <a:t>Qualitätsverlust beim Kopieren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von Datenträgern</a:t>
            </a:r>
            <a:br>
              <a:rPr lang="de-DE" dirty="0"/>
            </a:br>
            <a:r>
              <a:rPr lang="de-DE" sz="2000" dirty="0"/>
              <a:t>Datenträgern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680799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Aufbau einer CD</a:t>
            </a:r>
            <a:br>
              <a:rPr lang="de-DE" dirty="0"/>
            </a:br>
            <a:r>
              <a:rPr lang="de-DE" sz="2000" dirty="0"/>
              <a:t>Datenträgern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38" y="2264660"/>
            <a:ext cx="8244554" cy="41838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3016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108718"/>
            <a:ext cx="10018713" cy="3682483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Zeitung, Fernsehen, Radio                    </a:t>
            </a:r>
            <a:r>
              <a:rPr lang="de-DE" dirty="0">
                <a:sym typeface="Wingdings" panose="05000000000000000000" pitchFamily="2" charset="2"/>
              </a:rPr>
              <a:t>Internet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Bücher </a:t>
            </a:r>
            <a:r>
              <a:rPr lang="de-DE" dirty="0">
                <a:sym typeface="Wingdings" panose="05000000000000000000" pitchFamily="2" charset="2"/>
              </a:rPr>
              <a:t>                E-Books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Physische Medien (</a:t>
            </a:r>
            <a:r>
              <a:rPr lang="de-DE" dirty="0" err="1"/>
              <a:t>DVD´s</a:t>
            </a:r>
            <a:r>
              <a:rPr lang="de-DE" dirty="0"/>
              <a:t>, </a:t>
            </a:r>
            <a:r>
              <a:rPr lang="de-DE" dirty="0" err="1"/>
              <a:t>CD´s</a:t>
            </a:r>
            <a:r>
              <a:rPr lang="de-DE" dirty="0"/>
              <a:t>) </a:t>
            </a:r>
            <a:r>
              <a:rPr lang="de-DE" dirty="0">
                <a:sym typeface="Wingdings" panose="05000000000000000000" pitchFamily="2" charset="2"/>
              </a:rPr>
              <a:t>                 </a:t>
            </a:r>
            <a:r>
              <a:rPr lang="de-DE" dirty="0" err="1">
                <a:sym typeface="Wingdings" panose="05000000000000000000" pitchFamily="2" charset="2"/>
              </a:rPr>
              <a:t>VoD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Youtube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Netflix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endParaRPr lang="de-DE" dirty="0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5979079" y="4991686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832361" y="3963151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5372009" y="2907374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88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Haltbarkeit</a:t>
            </a:r>
          </a:p>
          <a:p>
            <a:r>
              <a:rPr lang="de-DE" dirty="0"/>
              <a:t>Kapazität</a:t>
            </a:r>
          </a:p>
          <a:p>
            <a:r>
              <a:rPr lang="de-DE" dirty="0"/>
              <a:t>Kopierschutz</a:t>
            </a:r>
          </a:p>
          <a:p>
            <a:r>
              <a:rPr lang="de-DE" dirty="0"/>
              <a:t>Qualitätsverlust beim Kopieren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von Datenträgern</a:t>
            </a:r>
            <a:br>
              <a:rPr lang="de-DE" dirty="0"/>
            </a:br>
            <a:r>
              <a:rPr lang="de-DE" sz="2000" dirty="0"/>
              <a:t>Datenträgern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713929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Kostengünstiger</a:t>
            </a:r>
          </a:p>
          <a:p>
            <a:r>
              <a:rPr lang="de-DE" dirty="0"/>
              <a:t>Senkt Piraterie</a:t>
            </a:r>
          </a:p>
          <a:p>
            <a:r>
              <a:rPr lang="de-DE" dirty="0"/>
              <a:t>Entdecken von neuer Musik, neuen Filmen</a:t>
            </a:r>
          </a:p>
          <a:p>
            <a:r>
              <a:rPr lang="de-DE" dirty="0"/>
              <a:t>Große Auswahl</a:t>
            </a:r>
          </a:p>
          <a:p>
            <a:r>
              <a:rPr lang="de-DE" dirty="0"/>
              <a:t>News 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Streaming</a:t>
            </a:r>
            <a:br>
              <a:rPr lang="de-DE" dirty="0"/>
            </a:br>
            <a:r>
              <a:rPr lang="de-DE" sz="2000" dirty="0"/>
              <a:t>Datenträgern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734478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Dekorativer Aspekt</a:t>
            </a:r>
          </a:p>
          <a:p>
            <a:r>
              <a:rPr lang="de-DE" dirty="0"/>
              <a:t>Bessere Qualität </a:t>
            </a:r>
          </a:p>
          <a:p>
            <a:r>
              <a:rPr lang="de-DE" dirty="0"/>
              <a:t>Weniger Auswahl kann auch </a:t>
            </a:r>
          </a:p>
          <a:p>
            <a:pPr marL="0" indent="0">
              <a:buNone/>
            </a:pPr>
            <a:r>
              <a:rPr lang="de-DE" dirty="0"/>
              <a:t>     entspannend wirken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Datenträgern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554" y="1671891"/>
            <a:ext cx="6561164" cy="426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94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Datenträgern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521" y="2078110"/>
            <a:ext cx="3254438" cy="2149384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523" y="2164936"/>
            <a:ext cx="3371460" cy="1905938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456" y="4451714"/>
            <a:ext cx="3258424" cy="1831234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911" y="4070874"/>
            <a:ext cx="3373072" cy="2212074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8470" y="4664032"/>
            <a:ext cx="2748734" cy="1618916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8470" y="1857021"/>
            <a:ext cx="2130038" cy="2521768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180491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Datenträgern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59" y="1633826"/>
            <a:ext cx="6340018" cy="5224174"/>
          </a:xfrm>
        </p:spPr>
      </p:pic>
    </p:spTree>
    <p:extLst>
      <p:ext uri="{BB962C8B-B14F-4D97-AF65-F5344CB8AC3E}">
        <p14:creationId xmlns:p14="http://schemas.microsoft.com/office/powerpoint/2010/main" val="356560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Datenträgern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Grafik 4" descr="C:\Users\jenif\AppData\Local\Microsoft\Windows\INetCacheContent.Word\14418095347_c227781ba5_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87" y="1688713"/>
            <a:ext cx="7613985" cy="475874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721951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Datenträgern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0300" y="1573315"/>
            <a:ext cx="7070737" cy="5048036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4160869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Kunden</a:t>
            </a:r>
          </a:p>
          <a:p>
            <a:endParaRPr lang="de-DE" dirty="0"/>
          </a:p>
          <a:p>
            <a:r>
              <a:rPr lang="de-DE" dirty="0"/>
              <a:t>Bedienungs- und Anmeldekomplexität</a:t>
            </a:r>
          </a:p>
          <a:p>
            <a:r>
              <a:rPr lang="de-DE" dirty="0"/>
              <a:t>Standortunabhängige Nutzung oft nicht möglich</a:t>
            </a:r>
          </a:p>
          <a:p>
            <a:r>
              <a:rPr lang="de-DE" dirty="0"/>
              <a:t>Songs/Serien/Filme werden nur gemietet, man besitzt sie nicht</a:t>
            </a:r>
          </a:p>
          <a:p>
            <a:r>
              <a:rPr lang="de-DE" dirty="0"/>
              <a:t>Musiker Boykott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Datenträgern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942762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Datenträgern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0165" y="1887893"/>
            <a:ext cx="6605596" cy="39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79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Das Unternehmen</a:t>
            </a:r>
          </a:p>
          <a:p>
            <a:endParaRPr lang="de-DE" dirty="0"/>
          </a:p>
          <a:p>
            <a:r>
              <a:rPr lang="de-DE" dirty="0"/>
              <a:t>Werbeeinnahmen werden sofort für neue Lizenzverträge ausgegeben</a:t>
            </a:r>
          </a:p>
          <a:p>
            <a:r>
              <a:rPr lang="de-DE" dirty="0"/>
              <a:t>Hauptaufgabe: Marge im Gleichgewicht halten</a:t>
            </a:r>
          </a:p>
          <a:p>
            <a:r>
              <a:rPr lang="de-DE" dirty="0"/>
              <a:t>Es sind keine großen Sprünge möglich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Datenträgern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052113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Überblick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67204" y="1924543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sz="2600" dirty="0"/>
          </a:p>
          <a:p>
            <a:r>
              <a:rPr lang="de-DE" sz="2600" dirty="0"/>
              <a:t>Medienwandel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Vorteile</a:t>
            </a:r>
          </a:p>
          <a:p>
            <a:endParaRPr lang="de-DE" sz="2600" dirty="0"/>
          </a:p>
          <a:p>
            <a:r>
              <a:rPr lang="de-DE" sz="2600" dirty="0"/>
              <a:t>Gefahren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Zukunftsaussichten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5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384776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Vergütung der Künstler</a:t>
            </a:r>
          </a:p>
          <a:p>
            <a:endParaRPr lang="de-DE" dirty="0"/>
          </a:p>
          <a:p>
            <a:r>
              <a:rPr lang="de-DE" dirty="0"/>
              <a:t>Prozentualer Anteil abhängig von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Ausgehandeltem Vertrag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Klicks auf das jeweilige Werk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Erfolg der Konkurrenz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Datenträgern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529" y="4944213"/>
            <a:ext cx="7404160" cy="191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51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Ähnlich wie bei Büchern</a:t>
            </a:r>
          </a:p>
          <a:p>
            <a:r>
              <a:rPr lang="de-DE" dirty="0"/>
              <a:t>Optische Datenträger bieten Erlebnisqualität und „Verschenk“- Potential</a:t>
            </a:r>
          </a:p>
          <a:p>
            <a:r>
              <a:rPr lang="de-DE" dirty="0"/>
              <a:t>Streams: Vielfalt, Bequemlichkeit, Service, Preis</a:t>
            </a:r>
          </a:p>
          <a:p>
            <a:r>
              <a:rPr lang="de-DE"/>
              <a:t>Prognose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Fazit</a:t>
            </a:r>
            <a:br>
              <a:rPr lang="de-DE" dirty="0"/>
            </a:br>
            <a:r>
              <a:rPr lang="de-DE" sz="2000" dirty="0"/>
              <a:t>Datenträgern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003481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2636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5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66542"/>
              </p:ext>
            </p:extLst>
          </p:nvPr>
        </p:nvGraphicFramePr>
        <p:xfrm>
          <a:off x="1484313" y="2043404"/>
          <a:ext cx="10018712" cy="4170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7306907" y="1302138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603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4002" y="73026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Zeitung, Fernsehen, Radio                 </a:t>
            </a:r>
            <a:r>
              <a:rPr lang="de-DE" sz="26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0248749"/>
              </p:ext>
            </p:extLst>
          </p:nvPr>
        </p:nvGraphicFramePr>
        <p:xfrm>
          <a:off x="1210386" y="1806310"/>
          <a:ext cx="549002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7325569" y="127414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4021822709"/>
              </p:ext>
            </p:extLst>
          </p:nvPr>
        </p:nvGraphicFramePr>
        <p:xfrm>
          <a:off x="6705599" y="1825625"/>
          <a:ext cx="5036458" cy="4312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99029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3178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3535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981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8955" y="118707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600" dirty="0"/>
              <a:t>Bücher </a:t>
            </a:r>
            <a:r>
              <a:rPr lang="de-DE" sz="2600" dirty="0">
                <a:sym typeface="Wingdings" panose="05000000000000000000" pitchFamily="2" charset="2"/>
              </a:rPr>
              <a:t>              E-Books</a:t>
            </a:r>
            <a:endParaRPr lang="de-DE" sz="2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26906" y="2317413"/>
            <a:ext cx="10018713" cy="3124201"/>
          </a:xfrm>
        </p:spPr>
        <p:txBody>
          <a:bodyPr>
            <a:noAutofit/>
          </a:bodyPr>
          <a:lstStyle/>
          <a:p>
            <a:r>
              <a:rPr lang="de-DE" sz="2200" dirty="0"/>
              <a:t>E-Book Reader erschienen im Jahre 2000</a:t>
            </a:r>
          </a:p>
          <a:p>
            <a:endParaRPr lang="de-DE" sz="2200" dirty="0"/>
          </a:p>
          <a:p>
            <a:r>
              <a:rPr lang="de-DE" sz="2200" dirty="0"/>
              <a:t>Absatz</a:t>
            </a:r>
          </a:p>
          <a:p>
            <a:pPr marL="0" indent="0">
              <a:buNone/>
            </a:pPr>
            <a:r>
              <a:rPr lang="de-DE" sz="2200" dirty="0"/>
              <a:t>  2010                   2 Millionen</a:t>
            </a:r>
          </a:p>
          <a:p>
            <a:pPr marL="0" indent="0">
              <a:buNone/>
            </a:pPr>
            <a:r>
              <a:rPr lang="de-DE" sz="2200" dirty="0"/>
              <a:t>  2015                   27 Millionen </a:t>
            </a:r>
          </a:p>
          <a:p>
            <a:endParaRPr lang="de-DE" sz="2200" dirty="0"/>
          </a:p>
          <a:p>
            <a:r>
              <a:rPr lang="de-DE" sz="2200" dirty="0"/>
              <a:t>Trend auf dem Vormarsch</a:t>
            </a:r>
          </a:p>
          <a:p>
            <a:endParaRPr lang="de-DE" sz="2200" dirty="0"/>
          </a:p>
          <a:p>
            <a:r>
              <a:rPr lang="de-DE" sz="2200" dirty="0"/>
              <a:t>Gesamtumsatz auf dem Buchmarkt 5,4%</a:t>
            </a:r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6043666" y="1311470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602314" y="391683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2602314" y="343835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376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357</Words>
  <Application>Microsoft Office PowerPoint</Application>
  <PresentationFormat>Breitbild</PresentationFormat>
  <Paragraphs>148</Paragraphs>
  <Slides>32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7" baseType="lpstr">
      <vt:lpstr>Arial</vt:lpstr>
      <vt:lpstr>Corbel</vt:lpstr>
      <vt:lpstr>Symbol</vt:lpstr>
      <vt:lpstr>Wingdings</vt:lpstr>
      <vt:lpstr>Parallax</vt:lpstr>
      <vt:lpstr>Medienwandel im 21.Jahrhundert  Eine Bestandsaufnahme</vt:lpstr>
      <vt:lpstr>Themen</vt:lpstr>
      <vt:lpstr>Überblick </vt:lpstr>
      <vt:lpstr>Mediennutzung aktuell Zeitung, Fernsehen, Radio                Internet</vt:lpstr>
      <vt:lpstr>Mediennutzung aktuell Zeitung, Fernsehen, Radio                 Internet</vt:lpstr>
      <vt:lpstr>PowerPoint-Präsentation</vt:lpstr>
      <vt:lpstr>PowerPoint-Präsentation</vt:lpstr>
      <vt:lpstr>PowerPoint-Präsentation</vt:lpstr>
      <vt:lpstr>Mediennutzung aktuell Bücher               E-Books</vt:lpstr>
      <vt:lpstr>Mediennutzung aktuell Bücher               E-Books</vt:lpstr>
      <vt:lpstr>PowerPoint-Präsentation</vt:lpstr>
      <vt:lpstr>PowerPoint-Präsentation</vt:lpstr>
      <vt:lpstr>PowerPoint-Präsentation</vt:lpstr>
      <vt:lpstr>Mediennutzung aktuell Datenträgern                  Streaming Dienste</vt:lpstr>
      <vt:lpstr>Mediennutzung aktuell Datenträgern                  Streaming Dienste</vt:lpstr>
      <vt:lpstr>Mediennutzung aktuell Datenträgern                  Streaming Dienste</vt:lpstr>
      <vt:lpstr>PowerPoint-Präsentation</vt:lpstr>
      <vt:lpstr>Nachteile von Datenträgern Datenträgern                  Streaming Dienste</vt:lpstr>
      <vt:lpstr>Aufbau einer CD Datenträgern                  Streaming Dienste</vt:lpstr>
      <vt:lpstr>Nachteile von Datenträgern Datenträgern                  Streaming Dienste</vt:lpstr>
      <vt:lpstr>Vorteile von Streaming Datenträgern                  Streaming Dienste</vt:lpstr>
      <vt:lpstr>Vorteile von Datenträgern Datenträgern                  Streaming Dienste</vt:lpstr>
      <vt:lpstr>Vorteile von Datenträgern Datenträgern                  Streaming Dienste</vt:lpstr>
      <vt:lpstr>Vorteile von Datenträgern Datenträgern                  Streaming Dienste</vt:lpstr>
      <vt:lpstr>Vorteile von Datenträgern Datenträgern                  Streaming Dienste</vt:lpstr>
      <vt:lpstr>Vorteile von Datenträgern Datenträgern                  Streaming Dienste</vt:lpstr>
      <vt:lpstr>Probleme von Streamingdiensten Datenträgern                  Streaming Dienste</vt:lpstr>
      <vt:lpstr>Probleme von Streamingdiensten Datenträgern                  Streaming Dienste</vt:lpstr>
      <vt:lpstr>Probleme von Streamingdiensten Datenträgern                  Streaming Dienste</vt:lpstr>
      <vt:lpstr>Probleme von Streamingdiensten Datenträgern                  Streaming Dienste</vt:lpstr>
      <vt:lpstr>Fazit Datenträgern                  Streaming Dienste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Medienwandel im 21. Jahrhundert</dc:title>
  <dc:creator>Sean Gocks</dc:creator>
  <cp:lastModifiedBy>Sean Gocks</cp:lastModifiedBy>
  <cp:revision>67</cp:revision>
  <dcterms:created xsi:type="dcterms:W3CDTF">2016-11-04T12:23:45Z</dcterms:created>
  <dcterms:modified xsi:type="dcterms:W3CDTF">2016-11-15T16:01:02Z</dcterms:modified>
</cp:coreProperties>
</file>